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87" r:id="rId4"/>
    <p:sldId id="288" r:id="rId5"/>
    <p:sldId id="286" r:id="rId6"/>
    <p:sldId id="290" r:id="rId7"/>
    <p:sldId id="291" r:id="rId8"/>
    <p:sldId id="289" r:id="rId9"/>
    <p:sldId id="281" r:id="rId10"/>
    <p:sldId id="272" r:id="rId11"/>
    <p:sldId id="265" r:id="rId12"/>
    <p:sldId id="273" r:id="rId13"/>
    <p:sldId id="282" r:id="rId14"/>
    <p:sldId id="274" r:id="rId15"/>
    <p:sldId id="266" r:id="rId16"/>
    <p:sldId id="275" r:id="rId17"/>
    <p:sldId id="283" r:id="rId18"/>
    <p:sldId id="270" r:id="rId19"/>
    <p:sldId id="269" r:id="rId20"/>
    <p:sldId id="271" r:id="rId21"/>
    <p:sldId id="284" r:id="rId22"/>
    <p:sldId id="276" r:id="rId23"/>
    <p:sldId id="267" r:id="rId24"/>
    <p:sldId id="277" r:id="rId25"/>
    <p:sldId id="285" r:id="rId26"/>
    <p:sldId id="278" r:id="rId27"/>
    <p:sldId id="268" r:id="rId28"/>
    <p:sldId id="279" r:id="rId29"/>
    <p:sldId id="280" r:id="rId30"/>
    <p:sldId id="26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84" autoAdjust="0"/>
  </p:normalViewPr>
  <p:slideViewPr>
    <p:cSldViewPr snapToGrid="0">
      <p:cViewPr>
        <p:scale>
          <a:sx n="66" d="100"/>
          <a:sy n="66" d="100"/>
        </p:scale>
        <p:origin x="2310" y="9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52B98-C279-A3C1-8CFC-E60722130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13D3-B6B2-70E5-C458-AB57AD02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مسئله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3DD6A-7547-FCCE-BCBD-E85D1C55B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293"/>
            <a:ext cx="8070206" cy="60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6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3204-CDCC-5223-8B79-541E21A1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Singleton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032A9-0DC1-6175-CA41-16BE34CE9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7768472" cy="58118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a-IR" sz="1400" b="1" dirty="0">
                <a:latin typeface="Vazirmatn Light" pitchFamily="2" charset="-78"/>
                <a:cs typeface="Vazirmatn Light" pitchFamily="2" charset="-78"/>
              </a:rPr>
              <a:t>اهمیت </a:t>
            </a:r>
            <a:r>
              <a:rPr lang="en-US" sz="1400" b="1" dirty="0">
                <a:latin typeface="Vazirmatn Light" pitchFamily="2" charset="-78"/>
                <a:cs typeface="Vazirmatn Light" pitchFamily="2" charset="-78"/>
              </a:rPr>
              <a:t>Singleton</a:t>
            </a:r>
            <a:r>
              <a:rPr lang="fa-IR" sz="1400" b="1" dirty="0">
                <a:latin typeface="Vazirmatn Light" pitchFamily="2" charset="-78"/>
                <a:cs typeface="Vazirmatn Light" pitchFamily="2" charset="-78"/>
              </a:rPr>
              <a:t> :</a:t>
            </a:r>
            <a:endParaRPr lang="en-US" sz="1400" b="1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Vazirmatn Light" pitchFamily="2" charset="-78"/>
                <a:cs typeface="Vazirmatn Light" pitchFamily="2" charset="-78"/>
              </a:rPr>
              <a:t>    </a:t>
            </a:r>
            <a:r>
              <a:rPr lang="fa-IR" sz="1400" dirty="0">
                <a:latin typeface="Vazirmatn Light" pitchFamily="2" charset="-78"/>
                <a:cs typeface="Vazirmatn Light" pitchFamily="2" charset="-78"/>
              </a:rPr>
              <a:t>مدیریت منابع محدود: در برنامه‌های بزرگ، منابعی مانند اتصال به پایگاه داده یا فایل‌های پیکربندی محدود و گران‌قیمت هستند. </a:t>
            </a:r>
            <a:r>
              <a:rPr lang="en-US" sz="1400" dirty="0">
                <a:latin typeface="Vazirmatn Light" pitchFamily="2" charset="-78"/>
                <a:cs typeface="Vazirmatn Light" pitchFamily="2" charset="-78"/>
              </a:rPr>
              <a:t>Singleton </a:t>
            </a:r>
            <a:r>
              <a:rPr lang="fa-IR" sz="1400" dirty="0">
                <a:latin typeface="Vazirmatn Light" pitchFamily="2" charset="-78"/>
                <a:cs typeface="Vazirmatn Light" pitchFamily="2" charset="-78"/>
              </a:rPr>
              <a:t>اطمینان می‌دهد که فقط یک نمونه از این منابع در سراسر برنامه وجود دارد.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sz="1400" dirty="0">
                <a:latin typeface="Vazirmatn Light" pitchFamily="2" charset="-78"/>
                <a:cs typeface="Vazirmatn Light" pitchFamily="2" charset="-78"/>
              </a:rPr>
              <a:t>    همگام‌سازی و ترد ایمنی: با استفاده از </a:t>
            </a:r>
            <a:r>
              <a:rPr lang="en-US" sz="1400" dirty="0">
                <a:latin typeface="Vazirmatn Light" pitchFamily="2" charset="-78"/>
                <a:cs typeface="Vazirmatn Light" pitchFamily="2" charset="-78"/>
              </a:rPr>
              <a:t>Singleton، </a:t>
            </a:r>
            <a:r>
              <a:rPr lang="fa-IR" sz="1400" dirty="0">
                <a:latin typeface="Vazirmatn Light" pitchFamily="2" charset="-78"/>
                <a:cs typeface="Vazirmatn Light" pitchFamily="2" charset="-78"/>
              </a:rPr>
              <a:t>مشکلاتی نظیر دسترسی همزمان چندین نمونه به منابع مشترک کاهش می‌یابد. این موضوع به ویژه در برنامه‌های چندنخی </a:t>
            </a:r>
            <a:r>
              <a:rPr lang="en-US" sz="1400" dirty="0">
                <a:latin typeface="Vazirmatn Light" pitchFamily="2" charset="-78"/>
                <a:cs typeface="Vazirmatn Light" pitchFamily="2" charset="-78"/>
              </a:rPr>
              <a:t>Multithreaded</a:t>
            </a:r>
            <a:r>
              <a:rPr lang="fa-IR" sz="1400" dirty="0">
                <a:latin typeface="Vazirmatn Light" pitchFamily="2" charset="-78"/>
                <a:cs typeface="Vazirmatn Light" pitchFamily="2" charset="-78"/>
              </a:rPr>
              <a:t> اهمیت دارد.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sz="1400" dirty="0">
                <a:latin typeface="Vazirmatn Light" pitchFamily="2" charset="-78"/>
                <a:cs typeface="Vazirmatn Light" pitchFamily="2" charset="-78"/>
              </a:rPr>
              <a:t>    سادگی دسترسی: </a:t>
            </a:r>
            <a:r>
              <a:rPr lang="en-US" sz="1400" dirty="0">
                <a:latin typeface="Vazirmatn Light" pitchFamily="2" charset="-78"/>
                <a:cs typeface="Vazirmatn Light" pitchFamily="2" charset="-78"/>
              </a:rPr>
              <a:t>Singleton </a:t>
            </a:r>
            <a:r>
              <a:rPr lang="fa-IR" sz="1400" dirty="0">
                <a:latin typeface="Vazirmatn Light" pitchFamily="2" charset="-78"/>
                <a:cs typeface="Vazirmatn Light" pitchFamily="2" charset="-78"/>
              </a:rPr>
              <a:t>دسترسی آسان به نمونه‌ی واحد از کلاس را فراهم می‌کند، بدون نیاز به عبور از پارامترها یا مدیریت نمونه‌ها در سطوح مختلف برنامه.</a:t>
            </a:r>
          </a:p>
          <a:p>
            <a:pPr marL="0" indent="0">
              <a:lnSpc>
                <a:spcPct val="120000"/>
              </a:lnSpc>
              <a:buNone/>
            </a:pPr>
            <a:endParaRPr lang="fa-IR" sz="14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a-IR" sz="1400" b="1" dirty="0">
                <a:latin typeface="Vazirmatn Light" pitchFamily="2" charset="-78"/>
                <a:cs typeface="Vazirmatn Light" pitchFamily="2" charset="-78"/>
              </a:rPr>
              <a:t>چالش‌های بدون </a:t>
            </a:r>
            <a:r>
              <a:rPr lang="en-US" sz="1400" b="1" dirty="0">
                <a:latin typeface="Vazirmatn Light" pitchFamily="2" charset="-78"/>
                <a:cs typeface="Vazirmatn Light" pitchFamily="2" charset="-78"/>
              </a:rPr>
              <a:t>Singleton</a:t>
            </a:r>
            <a:r>
              <a:rPr lang="fa-IR" sz="1400" b="1" dirty="0">
                <a:latin typeface="Vazirmatn Light" pitchFamily="2" charset="-78"/>
                <a:cs typeface="Vazirmatn Light" pitchFamily="2" charset="-78"/>
              </a:rPr>
              <a:t>:</a:t>
            </a:r>
            <a:endParaRPr lang="en-US" sz="1400" b="1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Vazirmatn Light" pitchFamily="2" charset="-78"/>
                <a:cs typeface="Vazirmatn Light" pitchFamily="2" charset="-78"/>
              </a:rPr>
              <a:t>    </a:t>
            </a:r>
            <a:r>
              <a:rPr lang="fa-IR" sz="1400" dirty="0">
                <a:latin typeface="Vazirmatn Light" pitchFamily="2" charset="-78"/>
                <a:cs typeface="Vazirmatn Light" pitchFamily="2" charset="-78"/>
              </a:rPr>
              <a:t>ایجاد چندین نمونه: بدون محدود کردن تعداد نمونه‌ها، ممکن است چندین اتصال به پایگاه داده ایجاد شود که می‌تواند به مصرف بیش از حد منابع و کاهش عملکرد منجر شود.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sz="1400" dirty="0">
                <a:latin typeface="Vazirmatn Light" pitchFamily="2" charset="-78"/>
                <a:cs typeface="Vazirmatn Light" pitchFamily="2" charset="-78"/>
              </a:rPr>
              <a:t>    مدیریت پیچیده نمونه‌ها: بدون یک نقطه مرکزی برای مدیریت نمونه‌ها، پیگیری و کنترل آن‌ها دشوارتر می‌شود.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fa-IR" sz="1400" b="1" dirty="0">
                <a:latin typeface="Vazirmatn Light" pitchFamily="2" charset="-78"/>
                <a:cs typeface="Vazirmatn Light" pitchFamily="2" charset="-78"/>
              </a:rPr>
            </a:br>
            <a:r>
              <a:rPr lang="fa-IR" sz="1400" b="1" dirty="0">
                <a:latin typeface="Vazirmatn Light" pitchFamily="2" charset="-78"/>
                <a:cs typeface="Vazirmatn Light" pitchFamily="2" charset="-78"/>
              </a:rPr>
              <a:t>راهکار با استفاده از </a:t>
            </a:r>
            <a:r>
              <a:rPr lang="en-US" sz="1400" b="1" dirty="0">
                <a:latin typeface="Vazirmatn Light" pitchFamily="2" charset="-78"/>
                <a:cs typeface="Vazirmatn Light" pitchFamily="2" charset="-78"/>
              </a:rPr>
              <a:t>Singleton</a:t>
            </a:r>
            <a:r>
              <a:rPr lang="fa-IR" sz="1400" b="1" dirty="0">
                <a:latin typeface="Vazirmatn Light" pitchFamily="2" charset="-78"/>
                <a:cs typeface="Vazirmatn Light" pitchFamily="2" charset="-78"/>
              </a:rPr>
              <a:t> :</a:t>
            </a:r>
            <a:endParaRPr lang="en-US" sz="1400" b="1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Vazirmatn Light" pitchFamily="2" charset="-78"/>
                <a:cs typeface="Vazirmatn Light" pitchFamily="2" charset="-78"/>
              </a:rPr>
              <a:t>    </a:t>
            </a:r>
            <a:r>
              <a:rPr lang="fa-IR" sz="1400" dirty="0">
                <a:latin typeface="Vazirmatn Light" pitchFamily="2" charset="-78"/>
                <a:cs typeface="Vazirmatn Light" pitchFamily="2" charset="-78"/>
              </a:rPr>
              <a:t>پیاده‌سازی الگوی </a:t>
            </a:r>
            <a:r>
              <a:rPr lang="en-US" sz="1400" dirty="0">
                <a:latin typeface="Vazirmatn Light" pitchFamily="2" charset="-78"/>
                <a:cs typeface="Vazirmatn Light" pitchFamily="2" charset="-78"/>
              </a:rPr>
              <a:t>Singleton</a:t>
            </a:r>
            <a:r>
              <a:rPr lang="fa-IR" sz="1400" dirty="0">
                <a:latin typeface="Vazirmatn Light" pitchFamily="2" charset="-78"/>
                <a:cs typeface="Vazirmatn Light" pitchFamily="2" charset="-78"/>
              </a:rPr>
              <a:t> :</a:t>
            </a:r>
            <a:r>
              <a:rPr lang="en-US" sz="14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fa-IR" sz="1400" dirty="0">
                <a:latin typeface="Vazirmatn Light" pitchFamily="2" charset="-78"/>
                <a:cs typeface="Vazirmatn Light" pitchFamily="2" charset="-78"/>
              </a:rPr>
              <a:t>با تعریف سازنده‌ی خصوصی و ارائه یک نقطه دسترسی جهانی، </a:t>
            </a:r>
            <a:r>
              <a:rPr lang="en-US" sz="1400" dirty="0">
                <a:latin typeface="Vazirmatn Light" pitchFamily="2" charset="-78"/>
                <a:cs typeface="Vazirmatn Light" pitchFamily="2" charset="-78"/>
              </a:rPr>
              <a:t>Singleton </a:t>
            </a:r>
            <a:r>
              <a:rPr lang="fa-IR" sz="1400" dirty="0">
                <a:latin typeface="Vazirmatn Light" pitchFamily="2" charset="-78"/>
                <a:cs typeface="Vazirmatn Light" pitchFamily="2" charset="-78"/>
              </a:rPr>
              <a:t>اطمینان می‌دهد که تنها یک نمونه از کلاس ایجاد می‌شود.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sz="1400" dirty="0">
                <a:latin typeface="Vazirmatn Light" pitchFamily="2" charset="-78"/>
                <a:cs typeface="Vazirmatn Light" pitchFamily="2" charset="-78"/>
              </a:rPr>
              <a:t>    تضمین ترد ایمنی: با استفاده از مکانیزم‌هایی مانند قفل‌گذاری </a:t>
            </a:r>
            <a:r>
              <a:rPr lang="en-US" sz="1400" dirty="0">
                <a:latin typeface="Vazirmatn Light" pitchFamily="2" charset="-78"/>
                <a:cs typeface="Vazirmatn Light" pitchFamily="2" charset="-78"/>
              </a:rPr>
              <a:t>Locking</a:t>
            </a:r>
            <a:r>
              <a:rPr lang="fa-IR" sz="1400" dirty="0">
                <a:latin typeface="Vazirmatn Light" pitchFamily="2" charset="-78"/>
                <a:cs typeface="Vazirmatn Light" pitchFamily="2" charset="-78"/>
              </a:rPr>
              <a:t> و نمونه‌سازی </a:t>
            </a:r>
            <a:r>
              <a:rPr lang="en-US" sz="1400" dirty="0">
                <a:latin typeface="Vazirmatn Light" pitchFamily="2" charset="-78"/>
                <a:cs typeface="Vazirmatn Light" pitchFamily="2" charset="-78"/>
              </a:rPr>
              <a:t>Lazy، </a:t>
            </a:r>
            <a:r>
              <a:rPr lang="fa-IR" sz="1400" dirty="0">
                <a:latin typeface="Vazirmatn Light" pitchFamily="2" charset="-78"/>
                <a:cs typeface="Vazirmatn Light" pitchFamily="2" charset="-78"/>
              </a:rPr>
              <a:t>می‌توان از ایجاد نمونه‌های متعدد در محیط‌های چندنخی جلوگیری کرد. </a:t>
            </a:r>
            <a:endParaRPr lang="en-US" sz="1400" dirty="0">
              <a:latin typeface="Vazirmatn Light" pitchFamily="2" charset="-78"/>
              <a:cs typeface="Vazirmatn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8559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A0D5D-1EE4-111F-2BEC-C62F404D3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3761-8C0F-4C2C-9E6D-1648935A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راه حل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B77D37-FC7D-749A-3458-84A00E249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46" y="1319752"/>
            <a:ext cx="5829077" cy="3139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052B7-AB9B-3E02-69DB-90AF35868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3" y="51217"/>
            <a:ext cx="5524723" cy="654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4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F4C03-C0BD-D5AE-FFFC-D817244D7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1A995F-5B97-DD1C-BE13-58F5BD56F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9915"/>
            <a:ext cx="9144000" cy="2387600"/>
          </a:xfrm>
        </p:spPr>
        <p:txBody>
          <a:bodyPr anchor="ctr"/>
          <a:lstStyle/>
          <a:p>
            <a:pPr rtl="1"/>
            <a:r>
              <a:rPr lang="en-US" b="1" dirty="0">
                <a:latin typeface="Vazirmatn Black" pitchFamily="2" charset="-78"/>
                <a:cs typeface="Vazirmatn Black" pitchFamily="2" charset="-78"/>
              </a:rPr>
              <a:t>Factory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829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B03FE-DDAE-9195-BC8E-7A6A6BA75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E69BF-10DC-95EE-F800-1C2F8C91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مسئله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FB5C1-9B2B-CB85-F11A-BF06902C7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7679"/>
            <a:ext cx="6708051" cy="59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4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1EFA-7C67-5CF1-CF65-D4AD5432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27AD4-19EF-C02E-E310-9F684809C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0194"/>
            <a:ext cx="8041849" cy="56867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اهمیت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Factory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:</a:t>
            </a:r>
            <a:endParaRPr lang="en-US" sz="20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   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کاهش وابستگی‌ها: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Factory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الگوی طراحی به کاهش وابستگی‌های مستقیم بین کلاس‌ها کمک می‌کند. به جای ایجاد اشیاء به صورت مستقیم،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Factory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مسئولیت ایجاد آن‌ها را بر عهده می‌گیرد.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   افزایش انعطاف‌پذیری: با استفاده از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Factory،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می‌توان به راحتی نوع‌های مختلف اشیاء را بر اساس شرایط مختلف ایجاد کرد بدون نیاز به تغییر در کدهای مصرف‌کننده.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   پشتیبانی از تغییرات آینده: افزودن نوع‌های جدید از اشیاء بدون نیاز به تغییر کدهای موجود امکان‌پذیر است، که این امر نگهداری و گسترش برنامه را آسان‌تر می‌کند.</a:t>
            </a:r>
          </a:p>
          <a:p>
            <a:pPr marL="0" indent="0">
              <a:lnSpc>
                <a:spcPct val="120000"/>
              </a:lnSpc>
              <a:buNone/>
            </a:pPr>
            <a:endParaRPr lang="fa-IR" sz="20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چالش‌های بدون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Factory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:</a:t>
            </a:r>
            <a:endParaRPr lang="en-US" sz="20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   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پراکندگی منطق ایجاد اشیاء: اگر اشیاء در چندین مکان ایجاد شوند، مدیریت و تغییر آن‌ها دشوار می‌شود.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   کدهای پیچیده‌تر و کمتر قابل نگهداری: وابستگی مستقیم به کلاس‌های پیاده‌سازی منجر به کدهای کمتر خوانا و سخت‌تر برای نگهداری می‌شود.</a:t>
            </a:r>
          </a:p>
          <a:p>
            <a:pPr marL="0" indent="0">
              <a:lnSpc>
                <a:spcPct val="120000"/>
              </a:lnSpc>
              <a:buNone/>
            </a:pPr>
            <a:endParaRPr lang="fa-IR" sz="20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راهکار با استفاده از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Factory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:</a:t>
            </a:r>
            <a:endParaRPr lang="en-US" sz="20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   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تعریف یک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Factory Method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: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ایجاد یک متد مرکزی که مسئولیت ایجاد اشیاء را بر عهده دارد. این متد می‌تواند بر اساس پارامترهای ورودی نوع مناسب از شیء را تولید کند.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   استفاده از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Factory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کلاس: ایجاد یک کلاس جداگانه به نام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Factory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که تمامی منطق ایجاد اشیاء را مدیریت می‌کند، که منجر به کدهای تمیزتر و سازمان‌یافته‌تر می‌شود.</a:t>
            </a:r>
            <a:endParaRPr lang="en-US" sz="2000" dirty="0">
              <a:latin typeface="Vazirmatn Light" pitchFamily="2" charset="-78"/>
              <a:cs typeface="Vazirmatn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581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D2E9F-F172-2A0D-D9BB-E817A0877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14E4-2A11-01FB-5257-DF07D5E0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راه حل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17269B-00B8-E492-3BCD-B95856111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24" y="1305828"/>
            <a:ext cx="6050697" cy="4779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873BAE-CEDA-3E17-FEB8-7E410700C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0" y="226243"/>
            <a:ext cx="5003715" cy="62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93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3DE2D-84C9-9F0B-9755-2AE50A68E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DA893B-3CD1-CE6B-7FAE-9F07714BE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9915"/>
            <a:ext cx="9144000" cy="2387600"/>
          </a:xfrm>
        </p:spPr>
        <p:txBody>
          <a:bodyPr anchor="ctr"/>
          <a:lstStyle/>
          <a:p>
            <a:pPr rtl="1"/>
            <a:r>
              <a:rPr lang="en-US" b="1" dirty="0">
                <a:latin typeface="Vazirmatn Black" pitchFamily="2" charset="-78"/>
                <a:cs typeface="Vazirmatn Black" pitchFamily="2" charset="-78"/>
              </a:rPr>
              <a:t>Observer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3749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2B9F-EFDF-E595-7FDB-CADB44656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مسئله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E434D-CA2C-67F2-D2E2-E2CC96504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3" y="679090"/>
            <a:ext cx="5891885" cy="54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32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92E9-2417-0FF2-D0E4-093C7E96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E62B-84A2-665F-E1C1-4ADFE850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7504522" cy="58118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اهمیت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Observer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:</a:t>
            </a:r>
            <a:endParaRPr lang="en-US" sz="20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   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جداسازی نگرانی‌ها (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Separation of Concerns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)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: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Observer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اجازه می‌دهد که موضوع (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Subject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) و ناظران (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Observers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)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به صورت مستقل از یکدیگر عمل کنند. این جداسازی کد را تمیزتر و قابل نگهداری‌تر می‌کند.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   افزایش انعطاف‌پذیری: امکان افزودن یا حذف ناظران بدون نیاز به تغییر در موضوع اصلی فراهم می‌شود، که این امر گسترش سیستم را آسان‌تر می‌کند.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   پیاده‌سازی سیستم‌های رویداد-محور(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Event - Driven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) : در بسیاری از برنامه‌ها، نیاز به واکنش به تغییرات وضعیت به صورت خودکار وجود دارد.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Observer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این امکان را فراهم می‌کند که ناظران به رویدادهای تغییر وضعیت واکنش نشان دهند.</a:t>
            </a:r>
          </a:p>
          <a:p>
            <a:pPr marL="0" indent="0">
              <a:lnSpc>
                <a:spcPct val="120000"/>
              </a:lnSpc>
              <a:buNone/>
            </a:pPr>
            <a:endParaRPr lang="fa-IR" sz="20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چالش‌های بدون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Observer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:</a:t>
            </a:r>
            <a:endParaRPr lang="en-US" sz="20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   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وابستگی‌های مستقیم: بدون الگوی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Observer،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موضوع ممکن است نیاز به دانستن جزئیات ناظران داشته باشد، که این وابستگی‌ها می‌تواند منجر به کدهای پیچیده‌تر شود.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   عدم انعطاف‌پذیری در مدیریت ناظران: افزودن یا حذف ناظران ممکن است نیاز به تغییر در کدهای موضوع داشته باشد، که این امر نگهداری سیستم را دشوار می‌کند.</a:t>
            </a:r>
          </a:p>
          <a:p>
            <a:pPr marL="0" indent="0">
              <a:lnSpc>
                <a:spcPct val="120000"/>
              </a:lnSpc>
              <a:buNone/>
            </a:pPr>
            <a:endParaRPr lang="fa-IR" sz="20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راهکار با استفاده از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Observer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:</a:t>
            </a:r>
            <a:endParaRPr lang="en-US" sz="20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   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تعریف رابط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Observer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: ایجاد یک رابط مشترک که ناظران باید پیاده‌سازی کنند، که امکان تعامل مستقل و انعطاف‌پذیر را فراهم می‌کند.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   ایجاد مکانیزم اطلاع‌رسانی: موضوع باید مکانیزمی برای ثبت و اطلاع‌رسانی به ناظران داشته باشد، که این امر می‌تواند شامل متدهای ثبت و حذف ناظر باشد.</a:t>
            </a:r>
            <a:endParaRPr lang="en-US" sz="2000" dirty="0">
              <a:latin typeface="Vazirmatn Light" pitchFamily="2" charset="-78"/>
              <a:cs typeface="Vazirmatn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972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9915"/>
            <a:ext cx="9144000" cy="2387600"/>
          </a:xfrm>
        </p:spPr>
        <p:txBody>
          <a:bodyPr anchor="ctr"/>
          <a:lstStyle/>
          <a:p>
            <a:pPr rtl="1"/>
            <a:r>
              <a:rPr lang="en-US" b="1" dirty="0">
                <a:latin typeface="Vazirmatn Black" pitchFamily="2" charset="-78"/>
                <a:cs typeface="Vazirmatn Black" pitchFamily="2" charset="-78"/>
              </a:rPr>
              <a:t>Design Patterns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17F20-0A7B-DA41-CDBA-6BDB6C286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932E-D786-DF8D-DD99-D67A92EE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راه حل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4B889-1506-BBE0-63AF-A7F7D4CB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64" y="216816"/>
            <a:ext cx="4679565" cy="4350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244CA-64CB-CC7C-2A50-43A88BF35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2" y="48693"/>
            <a:ext cx="3953142" cy="63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12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2B9E1-356E-72EF-E13F-18F10E6C2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57FAEC-F37A-0376-B735-B7FF2582B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9915"/>
            <a:ext cx="9144000" cy="2387600"/>
          </a:xfrm>
        </p:spPr>
        <p:txBody>
          <a:bodyPr anchor="ctr"/>
          <a:lstStyle/>
          <a:p>
            <a:pPr rtl="1"/>
            <a:r>
              <a:rPr lang="en-US" b="1" dirty="0">
                <a:latin typeface="Vazirmatn Black" pitchFamily="2" charset="-78"/>
                <a:cs typeface="Vazirmatn Black" pitchFamily="2" charset="-78"/>
              </a:rPr>
              <a:t>Strategy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9068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7F292-34F5-A863-FA89-68126550E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C682-9212-DBF3-9696-88B97C58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مسئله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F4A16-E53E-4A5E-11FA-36D26C165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37" y="103694"/>
            <a:ext cx="3891332" cy="630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58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C2A4-371A-5981-080D-75F12969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A2170-64AA-9AB2-BD47-00960113A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7165157" cy="58118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اهمیت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Strategy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:</a:t>
            </a:r>
            <a:endParaRPr lang="en-US" sz="2000" dirty="0">
              <a:latin typeface="Vazirmatn Light" pitchFamily="2" charset="-78"/>
              <a:cs typeface="Vazirmatn Light" pitchFamily="2" charset="-78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   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جداسازی الگوریتم‌ها: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Strategy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امکان جداسازی الگوریتم‌های مختلف از کلاس‌های استفاده‌کننده را فراهم می‌کند، که این امر به افزایش انعطاف‌پذیری و کاهش پیچیدگی کد کمک می‌کند.</a:t>
            </a:r>
          </a:p>
          <a:p>
            <a:pPr>
              <a:lnSpc>
                <a:spcPct val="120000"/>
              </a:lnSpc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   پشتیبانی از تغییرات پویا: با استفاده از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Strategy،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می‌توان الگوریتم‌ها را در زمان اجرا تغییر داد بدون نیاز به تغییر در کلاس‌های اصلی، که این امر سیستم را به‌روز و قابل انعطاف نگه می‌دارد.</a:t>
            </a:r>
          </a:p>
          <a:p>
            <a:pPr>
              <a:lnSpc>
                <a:spcPct val="120000"/>
              </a:lnSpc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   کاهش پراکندگی شرط‌ها: جایگزینی شرط‌های پیچیده با استراتژی‌های قابل تعویض، کد را خواناتر و نگهداری آن را آسان‌تر می‌کند.</a:t>
            </a:r>
          </a:p>
          <a:p>
            <a:pPr>
              <a:lnSpc>
                <a:spcPct val="120000"/>
              </a:lnSpc>
            </a:pPr>
            <a:endParaRPr lang="fa-IR" sz="2000" dirty="0">
              <a:latin typeface="Vazirmatn Light" pitchFamily="2" charset="-78"/>
              <a:cs typeface="Vazirmatn Light" pitchFamily="2" charset="-78"/>
            </a:endParaRPr>
          </a:p>
          <a:p>
            <a:pPr>
              <a:lnSpc>
                <a:spcPct val="120000"/>
              </a:lnSpc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چالش‌های بدون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Strategy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:</a:t>
            </a:r>
            <a:endParaRPr lang="en-US" sz="2000" dirty="0">
              <a:latin typeface="Vazirmatn Light" pitchFamily="2" charset="-78"/>
              <a:cs typeface="Vazirmatn Light" pitchFamily="2" charset="-78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   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پراکندگی منطق تصمیم‌گیری: اگر الگوریتم‌های مختلف به‌طور مستقیم در کلاس‌های اصلی پیاده‌سازی شوند، کد ممکن است پیچیده و دشوار برای نگهداری شود.</a:t>
            </a:r>
          </a:p>
          <a:p>
            <a:pPr>
              <a:lnSpc>
                <a:spcPct val="120000"/>
              </a:lnSpc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   کاهش قابلیت گسترش: افزودن الگوریتم جدید ممکن است نیاز به تغییر در کلاس‌های موجود داشته باشد، که این امر به کاهش انعطاف‌پذیری سیستم منجر می‌شود.</a:t>
            </a:r>
          </a:p>
          <a:p>
            <a:pPr>
              <a:lnSpc>
                <a:spcPct val="120000"/>
              </a:lnSpc>
            </a:pPr>
            <a:endParaRPr lang="fa-IR" sz="2000" dirty="0">
              <a:latin typeface="Vazirmatn Light" pitchFamily="2" charset="-78"/>
              <a:cs typeface="Vazirmatn Light" pitchFamily="2" charset="-78"/>
            </a:endParaRPr>
          </a:p>
          <a:p>
            <a:pPr>
              <a:lnSpc>
                <a:spcPct val="120000"/>
              </a:lnSpc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راهکار با استفاده از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Strategy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:</a:t>
            </a:r>
            <a:endParaRPr lang="en-US" sz="2000" dirty="0">
              <a:latin typeface="Vazirmatn Light" pitchFamily="2" charset="-78"/>
              <a:cs typeface="Vazirmatn Light" pitchFamily="2" charset="-78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   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تعریف رابط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Strategy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: ایجاد یک رابط مشترک که تمامی استراتژی‌ها باید پیاده‌سازی کنند، که امکان تعویض و افزودن استراتژی‌های جدید را فراهم می‌کند.</a:t>
            </a:r>
          </a:p>
          <a:p>
            <a:pPr>
              <a:lnSpc>
                <a:spcPct val="120000"/>
              </a:lnSpc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   انتخاب استراتژی در زمان اجرا: فراهم کردن مکانیزمی برای انتخاب و تغییر استراتژی‌ها بر اساس شرایط مختلف در زمان اجرا، که این امر انعطاف‌پذیری سیستم را افزایش می‌دهد.</a:t>
            </a:r>
            <a:endParaRPr lang="fa-IR" sz="1400" dirty="0">
              <a:latin typeface="Vazirmatn Light" pitchFamily="2" charset="-78"/>
              <a:cs typeface="Vazirmatn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9755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DF58A-6BBF-4750-CDB3-3BC14F8AA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CC495-221F-5768-7E53-7B619585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راه حل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413A-2662-2FEE-55A6-FAE107278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91" y="94268"/>
            <a:ext cx="4231265" cy="3256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E3D61-65C9-2BB7-7D79-097A9E0C9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1" y="94268"/>
            <a:ext cx="4129140" cy="646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74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A5784-EDAF-77A4-C93D-A12B6AB8C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D4552A-254D-A23D-742F-986F3E241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9915"/>
            <a:ext cx="9144000" cy="2387600"/>
          </a:xfrm>
        </p:spPr>
        <p:txBody>
          <a:bodyPr anchor="ctr"/>
          <a:lstStyle/>
          <a:p>
            <a:pPr rtl="1"/>
            <a:r>
              <a:rPr lang="en-US" b="1" dirty="0">
                <a:latin typeface="Vazirmatn Black" pitchFamily="2" charset="-78"/>
                <a:cs typeface="Vazirmatn Black" pitchFamily="2" charset="-78"/>
              </a:rPr>
              <a:t>Decorator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1134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7961F-5622-519D-DDDA-197BB190C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78A5-7248-F1D1-2207-3E77974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مسئله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34408-54E8-7900-9B6C-0D685A44C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8" y="565607"/>
            <a:ext cx="6306505" cy="532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00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3539-94C4-B18D-047C-BFD798BF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Decorator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91AC1-BFFB-15CB-73CA-DB620086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7476241" cy="58118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اهمیت </a:t>
            </a: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Decorator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:</a:t>
            </a:r>
            <a:endParaRPr lang="en-US" sz="16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    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افزودن ویژگی‌های جدید به اشیاء:</a:t>
            </a: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Decorator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 امکان افزودن رفتارها و ویژگی‌های جدید به اشیاء موجود بدون تغییر در کد کلاس‌های اصلی را فراهم می‌کند.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    حفظ اصول </a:t>
            </a: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OCP(Open/Closed Principle)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: کلاس‌ها باز برای گسترش اما بسته برای تغییر می‌مانند.</a:t>
            </a: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Decorator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 به این امکان کمک می‌کند که ویژگی‌های جدید را به سیستم اضافه کنیم بدون نیاز به تغییر در کلاس‌های موجود.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    ترکیب پویا: با استفاده از </a:t>
            </a: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Decorator، 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می‌توان ویژگی‌ها را به‌صورت پویا و ترکیبی به اشیاء افزود، که این امر انعطاف‌پذیری بالایی را در طراحی سیستم فراهم می‌کند.</a:t>
            </a:r>
          </a:p>
          <a:p>
            <a:pPr marL="0" indent="0">
              <a:lnSpc>
                <a:spcPct val="110000"/>
              </a:lnSpc>
              <a:buNone/>
            </a:pPr>
            <a:endParaRPr lang="fa-IR" sz="16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چالش‌های بدون </a:t>
            </a: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Decorator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 :</a:t>
            </a:r>
            <a:endParaRPr lang="en-US" sz="16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    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افزایش پیچیدگی کلاس‌ها: افزودن ویژگی‌های جدید به اشیاء ممکن است منجر به ایجاد کلاس‌های پیچیده و بزرگ شود که نگهداری آن‌ها دشوار است.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    عدم انعطاف‌پذیری در افزودن ویژگی‌ها: افزودن ویژگی‌های جدید ممکن است نیاز به تغییر در کد کلاس‌های اصلی داشته باشد، که این امر می‌تواند منجر به خطاها و مشکلات دیگر شود.</a:t>
            </a:r>
          </a:p>
          <a:p>
            <a:pPr marL="0" indent="0">
              <a:lnSpc>
                <a:spcPct val="110000"/>
              </a:lnSpc>
              <a:buNone/>
            </a:pPr>
            <a:endParaRPr lang="fa-IR" sz="16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راهکار با استفاده از </a:t>
            </a: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Decorator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:</a:t>
            </a:r>
            <a:endParaRPr lang="en-US" sz="16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    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تعریف رابط مشترک: ایجاد یک رابط که توسط کلاس‌های اصلی و</a:t>
            </a: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Decorator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 پیاده‌سازی می‌شود، که امکان تعامل یکسان با اشیاء اصلی و </a:t>
            </a: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Decorator 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را فراهم می‌کند.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    ایجاد کلاس‌های </a:t>
            </a: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Decorator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: تعریف کلاس‌های </a:t>
            </a: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Decorator 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 که ویژگی‌های جدید را به اشیاء اضافه می‌کنند، بدون نیاز به تغییر در کلاس‌های اصلی.</a:t>
            </a:r>
            <a:endParaRPr lang="en-US" sz="1600" dirty="0">
              <a:latin typeface="Vazirmatn Light" pitchFamily="2" charset="-78"/>
              <a:cs typeface="Vazirmatn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6019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478B7-D2A6-7D43-77B3-69555BCCF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375EA-A2FA-ACDF-4BCE-15F6057A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راه حل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7EDDD-B550-FCFC-2C0C-28AE9A614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71" y="160255"/>
            <a:ext cx="4275457" cy="2216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E97000-AEB2-5D14-941C-348505B25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8" y="160255"/>
            <a:ext cx="3547572" cy="604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20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2B698A-3B39-135C-C1B1-5302E3634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7171"/>
            <a:ext cx="9144000" cy="2387600"/>
          </a:xfrm>
        </p:spPr>
        <p:txBody>
          <a:bodyPr anchor="ctr"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سخن آخر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E4D7FF-66CC-04D8-E079-92C57D1F7682}"/>
              </a:ext>
            </a:extLst>
          </p:cNvPr>
          <p:cNvSpPr txBox="1">
            <a:spLocks/>
          </p:cNvSpPr>
          <p:nvPr/>
        </p:nvSpPr>
        <p:spPr>
          <a:xfrm>
            <a:off x="838200" y="2694959"/>
            <a:ext cx="10515600" cy="1468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panose="020B0604020202020204" pitchFamily="34" charset="0"/>
              <a:buChar char="•"/>
            </a:pPr>
            <a:r>
              <a:rPr lang="fa-IR" sz="2000">
                <a:latin typeface="Vazirmatn Light" pitchFamily="2" charset="-78"/>
                <a:cs typeface="Vazirmatn Light" pitchFamily="2" charset="-78"/>
              </a:rPr>
              <a:t>الگوهای طراحی برای تمام مشکلات راه حل ندارن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000">
                <a:latin typeface="Vazirmatn Light" pitchFamily="2" charset="-78"/>
                <a:cs typeface="Vazirmatn Light" pitchFamily="2" charset="-78"/>
              </a:rPr>
              <a:t>اگر در جای نادرست استفاده بشن خوانایی و قابلیت نگهداری برنامه رو کاهش میدن!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000">
                <a:latin typeface="Vazirmatn Light" pitchFamily="2" charset="-78"/>
                <a:cs typeface="Vazirmatn Light" pitchFamily="2" charset="-78"/>
              </a:rPr>
              <a:t>قرار نیست حتما همه جای برنامه شما استفاده بشن</a:t>
            </a:r>
          </a:p>
          <a:p>
            <a:pPr algn="r" rtl="1"/>
            <a:endParaRPr lang="en-US" sz="2000" dirty="0">
              <a:latin typeface="Vazirmatn Light" pitchFamily="2" charset="-78"/>
              <a:cs typeface="Vazirmatn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060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9D17-0344-77BC-080A-0815F8952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توجه داشته باشید!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A09AA-D5CA-34C4-BF6F-4C82643DB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131"/>
            <a:ext cx="10515600" cy="14680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الگوهای طراحی برای تمام مشکلات راه حل ندارن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اگر در جای نادرست استفاده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بشن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خوانایی و قابلیت نگهداری برنامه رو کاهش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میدن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قرار نیست حتما همه جای برنامه شما استفاده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بشن</a:t>
            </a:r>
            <a:endParaRPr lang="fa-IR" sz="2000" dirty="0">
              <a:latin typeface="Vazirmatn Light" pitchFamily="2" charset="-78"/>
              <a:cs typeface="Vazirmatn Light" pitchFamily="2" charset="-78"/>
            </a:endParaRPr>
          </a:p>
          <a:p>
            <a:pPr marL="0" indent="0">
              <a:buNone/>
            </a:pPr>
            <a:endParaRPr lang="en-US" sz="2000" dirty="0">
              <a:latin typeface="Vazirmatn Light" pitchFamily="2" charset="-78"/>
              <a:cs typeface="Vazirmatn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263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9368-3D3A-97BD-3DE1-1CF9EC1D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9974-F260-4A2C-A93F-24FDA275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latin typeface="Vazirmatn Black" pitchFamily="2" charset="-78"/>
                <a:cs typeface="Vazirmatn Black" pitchFamily="2" charset="-78"/>
              </a:rPr>
              <a:t>چرا باید از </a:t>
            </a:r>
            <a:r>
              <a:rPr lang="en-US" b="1" dirty="0">
                <a:latin typeface="Vazirmatn Black" pitchFamily="2" charset="-78"/>
                <a:cs typeface="Vazirmatn Black" pitchFamily="2" charset="-78"/>
              </a:rPr>
              <a:t>Design Pattern</a:t>
            </a:r>
            <a:r>
              <a:rPr lang="fa-IR" b="1" dirty="0">
                <a:latin typeface="Vazirmatn Black" pitchFamily="2" charset="-78"/>
                <a:cs typeface="Vazirmatn Black" pitchFamily="2" charset="-78"/>
              </a:rPr>
              <a:t> ها استفاده کنیم؟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75923-53BE-8A2A-F9C4-E9031453B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6764"/>
            <a:ext cx="10515600" cy="307910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دیزاین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پترن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ها رو در واقع میشه مجموعه ای از راهکارهای امتحان شده و تست شده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دونست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که چون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امتحانشون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رو پس دادن میشه با خیال راحت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ازشون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استفاده کرد. حتی اگر توی برنامه ای که داریم طراحی می کنیم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تمامشون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هم نیاز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نشن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باز هم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دونستنشون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میتونه بسیار به درک ساز و کار طراحی برنامه های حرفه ای و شی گرا کمک کنه.</a:t>
            </a:r>
          </a:p>
          <a:p>
            <a:pPr algn="just">
              <a:lnSpc>
                <a:spcPct val="100000"/>
              </a:lnSpc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یک نکته مهم دیگه اینه که به این خاطر که این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الگوها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توسط برنامه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نویس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های حرفه ای شناخته شدن هستن، به کار تیمی هم کمک می کنه و باعث میشه همکاران برنامه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نویس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شما هم الگوهای آشنا رو شناسایی کنن و بدون نیاز به توضیح اضافه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ساختارش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رو متوجه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بشن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888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A3B-2471-AABF-0E25-1F8770A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انواع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Design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74AE-02A5-83CE-D197-25D1CCE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171" y="2572074"/>
            <a:ext cx="2797629" cy="1505404"/>
          </a:xfrm>
        </p:spPr>
        <p:txBody>
          <a:bodyPr>
            <a:noAutofit/>
          </a:bodyPr>
          <a:lstStyle/>
          <a:p>
            <a:r>
              <a:rPr lang="fa-IR" sz="2000" b="1" dirty="0">
                <a:latin typeface="Vazirmatn Light" pitchFamily="2" charset="-78"/>
                <a:cs typeface="Vazirmatn Light" pitchFamily="2" charset="-78"/>
              </a:rPr>
              <a:t>الگوهای </a:t>
            </a:r>
            <a:r>
              <a:rPr lang="en-US" sz="2000" b="1" dirty="0">
                <a:latin typeface="Vazirmatn Light" pitchFamily="2" charset="-78"/>
                <a:cs typeface="Vazirmatn Light" pitchFamily="2" charset="-78"/>
              </a:rPr>
              <a:t>Creational</a:t>
            </a:r>
            <a:endParaRPr lang="fa-IR" sz="2000" b="1" dirty="0">
              <a:latin typeface="Vazirmatn Light" pitchFamily="2" charset="-78"/>
              <a:cs typeface="Vazirmatn Light" pitchFamily="2" charset="-78"/>
            </a:endParaRPr>
          </a:p>
          <a:p>
            <a:r>
              <a:rPr lang="fa-IR" sz="2000" b="1" dirty="0">
                <a:latin typeface="Vazirmatn Light" pitchFamily="2" charset="-78"/>
                <a:cs typeface="Vazirmatn Light" pitchFamily="2" charset="-78"/>
              </a:rPr>
              <a:t>الگوهای </a:t>
            </a:r>
            <a:r>
              <a:rPr lang="en-US" sz="2000" b="1" dirty="0">
                <a:latin typeface="Vazirmatn Light" pitchFamily="2" charset="-78"/>
                <a:cs typeface="Vazirmatn Light" pitchFamily="2" charset="-78"/>
              </a:rPr>
              <a:t>Structural</a:t>
            </a:r>
          </a:p>
          <a:p>
            <a:r>
              <a:rPr lang="fa-IR" sz="2000" b="1" dirty="0">
                <a:latin typeface="Vazirmatn Light" pitchFamily="2" charset="-78"/>
                <a:cs typeface="Vazirmatn Light" pitchFamily="2" charset="-78"/>
              </a:rPr>
              <a:t>الگوهای </a:t>
            </a:r>
            <a:r>
              <a:rPr lang="en-US" sz="2000" b="1" dirty="0" err="1">
                <a:latin typeface="Vazirmatn Light" pitchFamily="2" charset="-78"/>
                <a:cs typeface="Vazirmatn Light" pitchFamily="2" charset="-78"/>
              </a:rPr>
              <a:t>Behavoiral</a:t>
            </a:r>
            <a:endParaRPr lang="en-US" sz="2000" b="1" dirty="0">
              <a:latin typeface="Vazirmatn Light" pitchFamily="2" charset="-78"/>
              <a:cs typeface="Vazirmatn Light" pitchFamily="2" charset="-78"/>
            </a:endParaRPr>
          </a:p>
          <a:p>
            <a:pPr marL="0" indent="0" algn="r">
              <a:buNone/>
            </a:pPr>
            <a:endParaRPr lang="en-US" sz="2000" dirty="0">
              <a:latin typeface="Vazirmatn Light" pitchFamily="2" charset="-78"/>
              <a:cs typeface="Vazirmatn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591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B844-2DAF-13B1-062C-33975084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E8AD-A504-9BC9-B9B8-F20692B4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latin typeface="Vazirmatn Black" pitchFamily="2" charset="-78"/>
                <a:cs typeface="Vazirmatn Black" pitchFamily="2" charset="-78"/>
              </a:rPr>
              <a:t>الگوهای </a:t>
            </a:r>
            <a:r>
              <a:rPr lang="en-US" b="1" dirty="0">
                <a:latin typeface="Vazirmatn Black" pitchFamily="2" charset="-78"/>
                <a:cs typeface="Vazirmatn Black" pitchFamily="2" charset="-78"/>
              </a:rPr>
              <a:t>Creational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F4A79F9-97D4-DF09-46C8-85CD0518E1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4457" y="1773507"/>
            <a:ext cx="1149088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الگوهای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 creational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مسئله ی ایجاد شی رو بررسی می کنن. اینکه در هر شرایطی بهتره ایجاد شی رو به چه صورت انجام بدیم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ساخت شی با روش معمول یعنی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var object = new Foo(); 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در تمام شرایط جوابگو نیست و میتونه باعث بروز مشکلاتی در طراحی و افزایش پیچیدگی برنامه بشه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الگوهای طراحی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 creational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یا سازنده اومدن تا این مشکلات رو رفع کنن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Factory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Abstract Factory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Builder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Prototype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Light" pitchFamily="2" charset="-78"/>
                <a:cs typeface="Vazirmatn Light" pitchFamily="2" charset="-78"/>
              </a:rPr>
              <a:t>Singleton 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 Light" pitchFamily="2" charset="-78"/>
              <a:cs typeface="Vazirmatn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742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B617-F82A-059F-E9CD-237880AB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60DA-4AA9-D80D-CF5E-B317C09E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latin typeface="Vazirmatn Black" pitchFamily="2" charset="-78"/>
                <a:cs typeface="Vazirmatn Black" pitchFamily="2" charset="-78"/>
              </a:rPr>
              <a:t>الگوهای </a:t>
            </a:r>
            <a:r>
              <a:rPr lang="en-US" b="1" dirty="0">
                <a:latin typeface="Vazirmatn Black" pitchFamily="2" charset="-78"/>
                <a:cs typeface="Vazirmatn Black" pitchFamily="2" charset="-78"/>
              </a:rPr>
              <a:t>Structural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8A0985E-DB0A-F591-7519-BF3BE5399A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7427" y="1558761"/>
            <a:ext cx="11117146" cy="444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الگوهای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Structural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یا ساختاری روی مسئله ی ترکیب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آبجکت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ها و کلاس ها برای شکل دادن ساختار های بزرگ تر تمرکز دارن، به نحوی که قابلیت انعطاف و کارایی برنامه در حد امکان در بالاترین حد باشه.</a:t>
            </a:r>
          </a:p>
          <a:p>
            <a:pPr>
              <a:lnSpc>
                <a:spcPct val="100000"/>
              </a:lnSpc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در مجموع الگوهای ساختاری به این علت استفاده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میشن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که برنامه های سازمان یافته تر، قابل نگهداری تر و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Scalable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تری داشته باشیم و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بتونیم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در آینده راحت تر اون رو گسترش بدیم و ویرایش کنیم.</a:t>
            </a:r>
            <a:endParaRPr lang="fa-IR" sz="1600" dirty="0">
              <a:latin typeface="Vazirmatn Light" pitchFamily="2" charset="-78"/>
              <a:cs typeface="Vazirmatn Light" pitchFamily="2" charset="-78"/>
            </a:endParaRP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Adapter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Bridge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Composite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Data Mapper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Decorator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Facade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Flyweight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18102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46F7-A655-1877-8A74-A440F427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1D57-4A63-5FD4-520D-0264189B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latin typeface="Vazirmatn Black" pitchFamily="2" charset="-78"/>
                <a:cs typeface="Vazirmatn Black" pitchFamily="2" charset="-78"/>
              </a:rPr>
              <a:t>الگوهای </a:t>
            </a:r>
            <a:r>
              <a:rPr lang="en-US" b="1" dirty="0">
                <a:latin typeface="Vazirmatn Black" pitchFamily="2" charset="-78"/>
                <a:cs typeface="Vazirmatn Black" pitchFamily="2" charset="-78"/>
              </a:rPr>
              <a:t>Behavioral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032BB00-48B5-E6E2-C5FF-7E1506CEFD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0914" y="1222075"/>
            <a:ext cx="11534432" cy="488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الگوهای طراحی </a:t>
            </a:r>
            <a:r>
              <a:rPr lang="en-US" sz="2000" dirty="0">
                <a:latin typeface="Vazirmatn Light" pitchFamily="2" charset="-78"/>
                <a:cs typeface="Vazirmatn Light" pitchFamily="2" charset="-78"/>
              </a:rPr>
              <a:t>Behavioral 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یا رفتاری روی بحث تقسیم وظایف بین کلاس های مختلف تمرکز دارن.</a:t>
            </a:r>
          </a:p>
          <a:p>
            <a:pPr>
              <a:lnSpc>
                <a:spcPct val="100000"/>
              </a:lnSpc>
            </a:pP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کار اصلی این الگو بررسی و شناسایی روابط و ارتباط میان </a:t>
            </a:r>
            <a:r>
              <a:rPr lang="fa-IR" sz="2000" dirty="0" err="1">
                <a:latin typeface="Vazirmatn Light" pitchFamily="2" charset="-78"/>
                <a:cs typeface="Vazirmatn Light" pitchFamily="2" charset="-78"/>
              </a:rPr>
              <a:t>آبجکت</a:t>
            </a:r>
            <a:r>
              <a:rPr lang="fa-IR" sz="2000" dirty="0">
                <a:latin typeface="Vazirmatn Light" pitchFamily="2" charset="-78"/>
                <a:cs typeface="Vazirmatn Light" pitchFamily="2" charset="-78"/>
              </a:rPr>
              <a:t> ها در برنامه ست.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Chain of Responsibility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Command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Iterator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Mediator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Memento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Observer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State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Strategy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Template Method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Visitor</a:t>
            </a:r>
          </a:p>
        </p:txBody>
      </p:sp>
    </p:spTree>
    <p:extLst>
      <p:ext uri="{BB962C8B-B14F-4D97-AF65-F5344CB8AC3E}">
        <p14:creationId xmlns:p14="http://schemas.microsoft.com/office/powerpoint/2010/main" val="21887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3D83A-540D-CDA6-1237-3BBCF1D9F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F921C0-BA53-1668-F62D-90E534FA3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9915"/>
            <a:ext cx="9144000" cy="2387600"/>
          </a:xfrm>
        </p:spPr>
        <p:txBody>
          <a:bodyPr anchor="ctr"/>
          <a:lstStyle/>
          <a:p>
            <a:pPr rtl="1"/>
            <a:r>
              <a:rPr lang="en-US" b="1" dirty="0">
                <a:latin typeface="Vazirmatn Black" pitchFamily="2" charset="-78"/>
                <a:cs typeface="Vazirmatn Black" pitchFamily="2" charset="-78"/>
              </a:rPr>
              <a:t>Singleton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9461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1576</Words>
  <Application>Microsoft Office PowerPoint</Application>
  <PresentationFormat>Widescreen</PresentationFormat>
  <Paragraphs>130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Vazirmatn Black</vt:lpstr>
      <vt:lpstr>Vazirmatn Light</vt:lpstr>
      <vt:lpstr>Office Theme</vt:lpstr>
      <vt:lpstr>PowerPoint Presentation</vt:lpstr>
      <vt:lpstr>Design Patterns</vt:lpstr>
      <vt:lpstr>توجه داشته باشید!</vt:lpstr>
      <vt:lpstr>چرا باید از Design Pattern ها استفاده کنیم؟</vt:lpstr>
      <vt:lpstr>انواع Design Pattern</vt:lpstr>
      <vt:lpstr>الگوهای Creational</vt:lpstr>
      <vt:lpstr>الگوهای Structural</vt:lpstr>
      <vt:lpstr>الگوهای Behavioral</vt:lpstr>
      <vt:lpstr>Singleton</vt:lpstr>
      <vt:lpstr>مسئله</vt:lpstr>
      <vt:lpstr>Singleton</vt:lpstr>
      <vt:lpstr>راه حل</vt:lpstr>
      <vt:lpstr>Factory</vt:lpstr>
      <vt:lpstr>مسئله</vt:lpstr>
      <vt:lpstr>Factory</vt:lpstr>
      <vt:lpstr>راه حل</vt:lpstr>
      <vt:lpstr>Observer</vt:lpstr>
      <vt:lpstr>مسئله</vt:lpstr>
      <vt:lpstr>Observer</vt:lpstr>
      <vt:lpstr>راه حل</vt:lpstr>
      <vt:lpstr>Strategy</vt:lpstr>
      <vt:lpstr>مسئله</vt:lpstr>
      <vt:lpstr>Strategy</vt:lpstr>
      <vt:lpstr>راه حل</vt:lpstr>
      <vt:lpstr>Decorator</vt:lpstr>
      <vt:lpstr>مسئله</vt:lpstr>
      <vt:lpstr>Decorator</vt:lpstr>
      <vt:lpstr>راه حل</vt:lpstr>
      <vt:lpstr>سخن آخر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28</cp:revision>
  <dcterms:created xsi:type="dcterms:W3CDTF">2024-10-05T09:48:47Z</dcterms:created>
  <dcterms:modified xsi:type="dcterms:W3CDTF">2024-12-28T16:42:33Z</dcterms:modified>
</cp:coreProperties>
</file>